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66" r:id="rId4"/>
    <p:sldId id="276" r:id="rId5"/>
    <p:sldId id="282" r:id="rId6"/>
    <p:sldId id="278" r:id="rId7"/>
    <p:sldId id="279" r:id="rId8"/>
    <p:sldId id="280" r:id="rId9"/>
    <p:sldId id="277" r:id="rId10"/>
    <p:sldId id="268" r:id="rId11"/>
    <p:sldId id="281" r:id="rId12"/>
    <p:sldId id="283" r:id="rId13"/>
    <p:sldId id="284" r:id="rId14"/>
    <p:sldId id="285" r:id="rId15"/>
    <p:sldId id="286" r:id="rId16"/>
    <p:sldId id="287" r:id="rId17"/>
    <p:sldId id="272" r:id="rId18"/>
    <p:sldId id="262" r:id="rId19"/>
  </p:sldIdLst>
  <p:sldSz cx="24388763" cy="13717588"/>
  <p:notesSz cx="6889750" cy="10018713"/>
  <p:defaultTextStyle>
    <a:defPPr>
      <a:defRPr lang="cs-CZ"/>
    </a:defPPr>
    <a:lvl1pPr marL="0" algn="l" defTabSz="217746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730" algn="l" defTabSz="217746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461" algn="l" defTabSz="217746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6191" algn="l" defTabSz="217746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921" algn="l" defTabSz="217746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652" algn="l" defTabSz="217746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2382" algn="l" defTabSz="217746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1113" algn="l" defTabSz="217746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843" algn="l" defTabSz="2177461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583"/>
    <a:srgbClr val="ECECED"/>
    <a:srgbClr val="FC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39" d="100"/>
          <a:sy n="39" d="100"/>
        </p:scale>
        <p:origin x="125" y="326"/>
      </p:cViewPr>
      <p:guideLst>
        <p:guide orient="horz" pos="4321"/>
        <p:guide pos="76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CD11892C-5AB9-4D4A-9DD5-7FDC64CD10A2}" type="datetimeFigureOut">
              <a:rPr lang="cs-CZ" smtClean="0"/>
              <a:t>19.04.2021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2559D7AD-46A8-400F-AE5C-E9D622D113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8342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"/>
          <a:stretch/>
        </p:blipFill>
        <p:spPr>
          <a:xfrm>
            <a:off x="7029594" y="1324800"/>
            <a:ext cx="10329574" cy="4792221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89200" y="6120000"/>
            <a:ext cx="22608000" cy="2160000"/>
          </a:xfrm>
        </p:spPr>
        <p:txBody>
          <a:bodyPr anchor="b" anchorCtr="0">
            <a:normAutofit/>
          </a:bodyPr>
          <a:lstStyle>
            <a:lvl1pPr algn="ctr">
              <a:defRPr sz="7200"/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89200" y="8280000"/>
            <a:ext cx="22608000" cy="10800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7200">
                <a:solidFill>
                  <a:schemeClr val="tx1"/>
                </a:solidFill>
              </a:defRPr>
            </a:lvl1pPr>
            <a:lvl2pPr marL="108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1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Podnázev prezentace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889200" y="9360000"/>
            <a:ext cx="22608000" cy="216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72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Název akce, DD. MM. 20RR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889000" y="12780000"/>
            <a:ext cx="10217000" cy="432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Jméno Příjmení, funkce</a:t>
            </a:r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13272502" y="12780000"/>
            <a:ext cx="10224698" cy="43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cs-CZ" sz="2800" b="1" dirty="0">
                <a:solidFill>
                  <a:schemeClr val="accent1"/>
                </a:solidFill>
              </a:rPr>
              <a:t>VEDEME ELEKTŘINU NEJVYŠŠÍHO NAPĚTÍ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0" y="13551988"/>
            <a:ext cx="11106000" cy="16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107181" y="13551988"/>
            <a:ext cx="2174400" cy="16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 userDrawn="1"/>
        </p:nvSpPr>
        <p:spPr>
          <a:xfrm>
            <a:off x="0" y="0"/>
            <a:ext cx="24388763" cy="162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76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45D3-B466-4294-81E5-DF70C85E1ED5}" type="datetime1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/>
          <p:cNvSpPr>
            <a:spLocks noGrp="1"/>
          </p:cNvSpPr>
          <p:nvPr>
            <p:ph type="pic" sz="quarter" idx="14"/>
          </p:nvPr>
        </p:nvSpPr>
        <p:spPr>
          <a:xfrm>
            <a:off x="889000" y="3168650"/>
            <a:ext cx="10944000" cy="8064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8" name="Zástupný symbol pro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53200" y="11523402"/>
            <a:ext cx="10944000" cy="129259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/>
            </a:lvl1pPr>
            <a:lvl2pPr>
              <a:lnSpc>
                <a:spcPts val="3600"/>
              </a:lnSpc>
              <a:defRPr sz="3000"/>
            </a:lvl2pPr>
            <a:lvl3pPr>
              <a:lnSpc>
                <a:spcPts val="3600"/>
              </a:lnSpc>
              <a:defRPr sz="3000"/>
            </a:lvl3pPr>
            <a:lvl4pPr>
              <a:lnSpc>
                <a:spcPts val="3600"/>
              </a:lnSpc>
              <a:defRPr sz="3000"/>
            </a:lvl4pPr>
            <a:lvl5pPr>
              <a:lnSpc>
                <a:spcPts val="3600"/>
              </a:lnSpc>
              <a:defRPr sz="3000"/>
            </a:lvl5pPr>
          </a:lstStyle>
          <a:p>
            <a:pPr lvl="0"/>
            <a:r>
              <a:rPr lang="cs-CZ" dirty="0"/>
              <a:t>Popisek pod obrázkem</a:t>
            </a:r>
          </a:p>
        </p:txBody>
      </p:sp>
      <p:sp>
        <p:nvSpPr>
          <p:cNvPr id="10" name="Zástupný symbol obrázku 12"/>
          <p:cNvSpPr>
            <a:spLocks noGrp="1"/>
          </p:cNvSpPr>
          <p:nvPr>
            <p:ph type="pic" sz="quarter" idx="15"/>
          </p:nvPr>
        </p:nvSpPr>
        <p:spPr>
          <a:xfrm>
            <a:off x="12553200" y="3168650"/>
            <a:ext cx="10944000" cy="806335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1" name="Zástupný symbol pro 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889000" y="11520650"/>
            <a:ext cx="10944000" cy="1292598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/>
            </a:lvl1pPr>
            <a:lvl2pPr>
              <a:lnSpc>
                <a:spcPts val="3600"/>
              </a:lnSpc>
              <a:defRPr sz="3000"/>
            </a:lvl2pPr>
            <a:lvl3pPr>
              <a:lnSpc>
                <a:spcPts val="3600"/>
              </a:lnSpc>
              <a:defRPr sz="3000"/>
            </a:lvl3pPr>
            <a:lvl4pPr>
              <a:lnSpc>
                <a:spcPts val="3600"/>
              </a:lnSpc>
              <a:defRPr sz="3000"/>
            </a:lvl4pPr>
            <a:lvl5pPr>
              <a:lnSpc>
                <a:spcPts val="3600"/>
              </a:lnSpc>
              <a:defRPr sz="3000"/>
            </a:lvl5pPr>
          </a:lstStyle>
          <a:p>
            <a:pPr lvl="0"/>
            <a:r>
              <a:rPr lang="cs-CZ" dirty="0"/>
              <a:t>Popisek pod obrázkem</a:t>
            </a:r>
          </a:p>
        </p:txBody>
      </p:sp>
    </p:spTree>
    <p:extLst>
      <p:ext uri="{BB962C8B-B14F-4D97-AF65-F5344CB8AC3E}">
        <p14:creationId xmlns:p14="http://schemas.microsoft.com/office/powerpoint/2010/main" val="221522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rázky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45D3-B466-4294-81E5-DF70C85E1ED5}" type="datetime1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obrázku 8"/>
          <p:cNvSpPr>
            <a:spLocks noGrp="1"/>
          </p:cNvSpPr>
          <p:nvPr>
            <p:ph type="pic" sz="quarter" idx="14"/>
          </p:nvPr>
        </p:nvSpPr>
        <p:spPr>
          <a:xfrm>
            <a:off x="889000" y="3168650"/>
            <a:ext cx="4860000" cy="2736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8" name="Zástupný symbol pro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6469200" y="6624325"/>
            <a:ext cx="17028000" cy="2736000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/>
            </a:lvl1pPr>
            <a:lvl2pPr>
              <a:lnSpc>
                <a:spcPts val="3600"/>
              </a:lnSpc>
              <a:defRPr sz="3000"/>
            </a:lvl2pPr>
            <a:lvl3pPr>
              <a:lnSpc>
                <a:spcPts val="3600"/>
              </a:lnSpc>
              <a:defRPr sz="3000"/>
            </a:lvl3pPr>
            <a:lvl4pPr>
              <a:lnSpc>
                <a:spcPts val="3600"/>
              </a:lnSpc>
              <a:defRPr sz="3000"/>
            </a:lvl4pPr>
            <a:lvl5pPr>
              <a:lnSpc>
                <a:spcPts val="3600"/>
              </a:lnSpc>
              <a:defRPr sz="3000"/>
            </a:lvl5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10" name="Zástupný symbol obrázku 12"/>
          <p:cNvSpPr>
            <a:spLocks noGrp="1"/>
          </p:cNvSpPr>
          <p:nvPr>
            <p:ph type="pic" sz="quarter" idx="15"/>
          </p:nvPr>
        </p:nvSpPr>
        <p:spPr>
          <a:xfrm>
            <a:off x="889000" y="10080000"/>
            <a:ext cx="4860000" cy="2736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1" name="Zástupný symbol pro text 8"/>
          <p:cNvSpPr>
            <a:spLocks noGrp="1"/>
          </p:cNvSpPr>
          <p:nvPr>
            <p:ph type="body" sz="quarter" idx="16" hasCustomPrompt="1"/>
          </p:nvPr>
        </p:nvSpPr>
        <p:spPr>
          <a:xfrm>
            <a:off x="6469200" y="3168650"/>
            <a:ext cx="17028000" cy="2736000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/>
            </a:lvl1pPr>
            <a:lvl2pPr>
              <a:lnSpc>
                <a:spcPts val="3600"/>
              </a:lnSpc>
              <a:defRPr sz="3000"/>
            </a:lvl2pPr>
            <a:lvl3pPr>
              <a:lnSpc>
                <a:spcPts val="3600"/>
              </a:lnSpc>
              <a:defRPr sz="3000"/>
            </a:lvl3pPr>
            <a:lvl4pPr>
              <a:lnSpc>
                <a:spcPts val="3600"/>
              </a:lnSpc>
              <a:defRPr sz="3000"/>
            </a:lvl4pPr>
            <a:lvl5pPr>
              <a:lnSpc>
                <a:spcPts val="3600"/>
              </a:lnSpc>
              <a:defRPr sz="3000"/>
            </a:lvl5pPr>
          </a:lstStyle>
          <a:p>
            <a:pPr lvl="0"/>
            <a:r>
              <a:rPr lang="cs-CZ" dirty="0"/>
              <a:t>Popis obrázku</a:t>
            </a:r>
          </a:p>
        </p:txBody>
      </p:sp>
      <p:sp>
        <p:nvSpPr>
          <p:cNvPr id="12" name="Zástupný symbol obrázku 12"/>
          <p:cNvSpPr>
            <a:spLocks noGrp="1"/>
          </p:cNvSpPr>
          <p:nvPr>
            <p:ph type="pic" sz="quarter" idx="17"/>
          </p:nvPr>
        </p:nvSpPr>
        <p:spPr>
          <a:xfrm>
            <a:off x="913185" y="6624325"/>
            <a:ext cx="4860000" cy="2736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13" name="Zástupný symbol pro text 8"/>
          <p:cNvSpPr>
            <a:spLocks noGrp="1"/>
          </p:cNvSpPr>
          <p:nvPr>
            <p:ph type="body" sz="quarter" idx="18" hasCustomPrompt="1"/>
          </p:nvPr>
        </p:nvSpPr>
        <p:spPr>
          <a:xfrm>
            <a:off x="6469200" y="10080000"/>
            <a:ext cx="17028000" cy="2736000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/>
            </a:lvl1pPr>
            <a:lvl2pPr>
              <a:lnSpc>
                <a:spcPts val="3600"/>
              </a:lnSpc>
              <a:defRPr sz="3000"/>
            </a:lvl2pPr>
            <a:lvl3pPr>
              <a:lnSpc>
                <a:spcPts val="3600"/>
              </a:lnSpc>
              <a:defRPr sz="3000"/>
            </a:lvl3pPr>
            <a:lvl4pPr>
              <a:lnSpc>
                <a:spcPts val="3600"/>
              </a:lnSpc>
              <a:defRPr sz="3000"/>
            </a:lvl4pPr>
            <a:lvl5pPr>
              <a:lnSpc>
                <a:spcPts val="3600"/>
              </a:lnSpc>
              <a:defRPr sz="3000"/>
            </a:lvl5pPr>
          </a:lstStyle>
          <a:p>
            <a:pPr lvl="0"/>
            <a:r>
              <a:rPr lang="cs-CZ" dirty="0"/>
              <a:t>Popis obrázku</a:t>
            </a:r>
          </a:p>
        </p:txBody>
      </p:sp>
    </p:spTree>
    <p:extLst>
      <p:ext uri="{BB962C8B-B14F-4D97-AF65-F5344CB8AC3E}">
        <p14:creationId xmlns:p14="http://schemas.microsoft.com/office/powerpoint/2010/main" val="1035450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vlevo, obrázek s popise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89200" y="1584000"/>
            <a:ext cx="10945181" cy="2556000"/>
          </a:xfrm>
        </p:spPr>
        <p:txBody>
          <a:bodyPr tIns="108000"/>
          <a:lstStyle>
            <a:lvl1pPr>
              <a:lnSpc>
                <a:spcPct val="90000"/>
              </a:lnSpc>
              <a:defRPr/>
            </a:lvl1pPr>
          </a:lstStyle>
          <a:p>
            <a:r>
              <a:rPr lang="cs-CZ" dirty="0"/>
              <a:t>Kliknutím lze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381" y="4248000"/>
            <a:ext cx="10944000" cy="856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74C8A-4E97-467A-B803-5781307EC42D}" type="datetime1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2553200" y="11376000"/>
            <a:ext cx="10944000" cy="1440000"/>
          </a:xfrm>
        </p:spPr>
        <p:txBody>
          <a:bodyPr tIns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/>
            </a:lvl1pPr>
            <a:lvl2pPr>
              <a:lnSpc>
                <a:spcPts val="3600"/>
              </a:lnSpc>
              <a:defRPr sz="3000"/>
            </a:lvl2pPr>
            <a:lvl3pPr>
              <a:lnSpc>
                <a:spcPts val="3600"/>
              </a:lnSpc>
              <a:defRPr sz="3000"/>
            </a:lvl3pPr>
            <a:lvl4pPr>
              <a:lnSpc>
                <a:spcPts val="3600"/>
              </a:lnSpc>
              <a:defRPr sz="3000"/>
            </a:lvl4pPr>
            <a:lvl5pPr>
              <a:lnSpc>
                <a:spcPts val="3600"/>
              </a:lnSpc>
              <a:defRPr sz="3000"/>
            </a:lvl5pPr>
          </a:lstStyle>
          <a:p>
            <a:pPr lvl="0"/>
            <a:r>
              <a:rPr lang="cs-CZ" dirty="0"/>
              <a:t>Popisek pod obrázkem</a:t>
            </a:r>
          </a:p>
        </p:txBody>
      </p:sp>
      <p:sp>
        <p:nvSpPr>
          <p:cNvPr id="13" name="Zástupný symbol obrázku 12"/>
          <p:cNvSpPr>
            <a:spLocks noGrp="1"/>
          </p:cNvSpPr>
          <p:nvPr>
            <p:ph type="pic" sz="quarter" idx="14"/>
          </p:nvPr>
        </p:nvSpPr>
        <p:spPr>
          <a:xfrm>
            <a:off x="12553200" y="1800000"/>
            <a:ext cx="10944000" cy="9432000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737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s poznámk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381" y="3168000"/>
            <a:ext cx="22608000" cy="864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FA7E-0B15-4F18-B86B-7DE53CC724CF}" type="datetime1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889000" y="11880000"/>
            <a:ext cx="22607588" cy="936000"/>
          </a:xfrm>
        </p:spPr>
        <p:txBody>
          <a:bodyPr anchor="ctr" anchorCtr="0"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4800"/>
            </a:lvl1pPr>
            <a:lvl2pPr>
              <a:lnSpc>
                <a:spcPts val="3600"/>
              </a:lnSpc>
              <a:defRPr sz="3000"/>
            </a:lvl2pPr>
            <a:lvl3pPr>
              <a:lnSpc>
                <a:spcPts val="3600"/>
              </a:lnSpc>
              <a:defRPr sz="3000"/>
            </a:lvl3pPr>
            <a:lvl4pPr>
              <a:lnSpc>
                <a:spcPts val="3600"/>
              </a:lnSpc>
              <a:defRPr sz="3000"/>
            </a:lvl4pPr>
            <a:lvl5pPr>
              <a:lnSpc>
                <a:spcPts val="3600"/>
              </a:lnSpc>
              <a:defRPr sz="3000"/>
            </a:lvl5pPr>
          </a:lstStyle>
          <a:p>
            <a:pPr lvl="0"/>
            <a:r>
              <a:rPr lang="cs-CZ" dirty="0"/>
              <a:t>* Poznámka pod tabulkou</a:t>
            </a:r>
          </a:p>
        </p:txBody>
      </p:sp>
    </p:spTree>
    <p:extLst>
      <p:ext uri="{BB962C8B-B14F-4D97-AF65-F5344CB8AC3E}">
        <p14:creationId xmlns:p14="http://schemas.microsoft.com/office/powerpoint/2010/main" val="163665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E3198-95D4-4E9F-877D-F1614DFF7C0B}" type="datetime1">
              <a:rPr lang="cs-CZ" smtClean="0"/>
              <a:t>19.04.2021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685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mezi kapitol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89200" y="1944000"/>
            <a:ext cx="22608000" cy="4572000"/>
          </a:xfr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96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Předěl mezi kapitolami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89200" y="7164000"/>
            <a:ext cx="22608000" cy="4572000"/>
          </a:xfrm>
        </p:spPr>
        <p:txBody>
          <a:bodyPr anchor="t" anchorCtr="0">
            <a:norm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7200">
                <a:solidFill>
                  <a:schemeClr val="accent1"/>
                </a:solidFill>
              </a:defRPr>
            </a:lvl1pPr>
            <a:lvl2pPr marL="1088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6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1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Podnadpis v případě potřeby</a:t>
            </a:r>
          </a:p>
        </p:txBody>
      </p:sp>
      <p:sp>
        <p:nvSpPr>
          <p:cNvPr id="12" name="Obdélník 11"/>
          <p:cNvSpPr/>
          <p:nvPr userDrawn="1"/>
        </p:nvSpPr>
        <p:spPr>
          <a:xfrm>
            <a:off x="11107181" y="13551988"/>
            <a:ext cx="2174400" cy="16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39657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ěkujeme za pozorn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889200" y="1800000"/>
            <a:ext cx="22608000" cy="8388000"/>
          </a:xfrm>
        </p:spPr>
        <p:txBody>
          <a:bodyPr anchor="ctr" anchorCtr="0">
            <a:normAutofit/>
          </a:bodyPr>
          <a:lstStyle>
            <a:lvl1pPr algn="ctr">
              <a:lnSpc>
                <a:spcPct val="100000"/>
              </a:lnSpc>
              <a:defRPr sz="9600"/>
            </a:lvl1pPr>
          </a:lstStyle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3273200" y="11556000"/>
            <a:ext cx="10217000" cy="90000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dirty="0"/>
              <a:t>Jméno Příjmení, funkce</a:t>
            </a:r>
            <a:br>
              <a:rPr lang="cs-CZ" dirty="0"/>
            </a:br>
            <a:r>
              <a:rPr lang="cs-CZ" dirty="0"/>
              <a:t>prijmeni@ceps.cz</a:t>
            </a:r>
          </a:p>
        </p:txBody>
      </p:sp>
      <p:sp>
        <p:nvSpPr>
          <p:cNvPr id="11" name="TextovéPole 10"/>
          <p:cNvSpPr txBox="1"/>
          <p:nvPr userDrawn="1"/>
        </p:nvSpPr>
        <p:spPr>
          <a:xfrm>
            <a:off x="889200" y="12780000"/>
            <a:ext cx="10224698" cy="43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cs-CZ" sz="2800" b="1" dirty="0">
                <a:solidFill>
                  <a:schemeClr val="accent1"/>
                </a:solidFill>
              </a:rPr>
              <a:t>VEDEME ELEKTŘINU NEJVYŠŠÍHO NAPĚTÍ</a:t>
            </a:r>
          </a:p>
        </p:txBody>
      </p:sp>
      <p:sp>
        <p:nvSpPr>
          <p:cNvPr id="9" name="Obdélník 8"/>
          <p:cNvSpPr/>
          <p:nvPr userDrawn="1"/>
        </p:nvSpPr>
        <p:spPr>
          <a:xfrm>
            <a:off x="13282763" y="13551988"/>
            <a:ext cx="11106000" cy="165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 userDrawn="1"/>
        </p:nvSpPr>
        <p:spPr>
          <a:xfrm>
            <a:off x="11107181" y="13551988"/>
            <a:ext cx="2174400" cy="16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13272502" y="12780000"/>
            <a:ext cx="10224698" cy="432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3200"/>
              </a:lnSpc>
            </a:pPr>
            <a:r>
              <a:rPr lang="nn-NO" sz="2800" b="0" dirty="0">
                <a:solidFill>
                  <a:schemeClr val="tx2"/>
                </a:solidFill>
              </a:rPr>
              <a:t>ČEPS, a.s., Elektrárenská 774/2, Praha 10, www.ceps.cz</a:t>
            </a:r>
            <a:endParaRPr lang="cs-CZ" sz="28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91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C504-2B67-4A0F-BD59-5DE1A251A680}" type="datetime1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964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nadpis na 2 řád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89200" y="1584000"/>
            <a:ext cx="22608000" cy="2556000"/>
          </a:xfrm>
        </p:spPr>
        <p:txBody>
          <a:bodyPr tIns="108000"/>
          <a:lstStyle>
            <a:lvl1pPr>
              <a:lnSpc>
                <a:spcPct val="90000"/>
              </a:lnSpc>
              <a:defRPr/>
            </a:lvl1pPr>
          </a:lstStyle>
          <a:p>
            <a:r>
              <a:rPr lang="cs-CZ" dirty="0"/>
              <a:t>Kliknutím lze</a:t>
            </a:r>
            <a:br>
              <a:rPr lang="cs-CZ" dirty="0"/>
            </a:br>
            <a:r>
              <a:rPr lang="cs-CZ" dirty="0"/>
              <a:t>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381" y="4212000"/>
            <a:ext cx="22608000" cy="86229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C504-2B67-4A0F-BD59-5DE1A251A680}" type="datetime1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099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Aft>
                <a:spcPts val="0"/>
              </a:spcAft>
              <a:buFontTx/>
              <a:buNone/>
              <a:defRPr/>
            </a:lvl1pPr>
            <a:lvl2pPr marL="864000" indent="0">
              <a:spcAft>
                <a:spcPts val="0"/>
              </a:spcAft>
              <a:buFontTx/>
              <a:buNone/>
              <a:defRPr/>
            </a:lvl2pPr>
            <a:lvl3pPr marL="1728000" indent="0">
              <a:spcAft>
                <a:spcPts val="0"/>
              </a:spcAft>
              <a:buFontTx/>
              <a:buNone/>
              <a:defRPr/>
            </a:lvl3pPr>
            <a:lvl4pPr marL="2592000" indent="0">
              <a:spcAft>
                <a:spcPts val="0"/>
              </a:spcAft>
              <a:buFontTx/>
              <a:buNone/>
              <a:defRPr/>
            </a:lvl4pPr>
            <a:lvl5pPr marL="3456000" indent="0">
              <a:spcAft>
                <a:spcPts val="0"/>
              </a:spcAft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C504-2B67-4A0F-BD59-5DE1A251A680}" type="datetime1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146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381" y="3168000"/>
            <a:ext cx="10944000" cy="964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45D3-B466-4294-81E5-DF70C85E1ED5}" type="datetime1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12553200" y="3168000"/>
            <a:ext cx="10944000" cy="964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2909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ex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381" y="3168000"/>
            <a:ext cx="10944000" cy="9648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/>
            </a:lvl1pPr>
            <a:lvl2pPr marL="864000" indent="0">
              <a:spcAft>
                <a:spcPts val="0"/>
              </a:spcAft>
              <a:buFontTx/>
              <a:buNone/>
              <a:defRPr/>
            </a:lvl2pPr>
            <a:lvl3pPr marL="1728000" indent="0">
              <a:spcAft>
                <a:spcPts val="0"/>
              </a:spcAft>
              <a:buFontTx/>
              <a:buNone/>
              <a:defRPr/>
            </a:lvl3pPr>
            <a:lvl4pPr marL="2592000" indent="0">
              <a:spcAft>
                <a:spcPts val="0"/>
              </a:spcAft>
              <a:buFontTx/>
              <a:buNone/>
              <a:defRPr/>
            </a:lvl4pPr>
            <a:lvl5pPr marL="3456000" indent="0">
              <a:spcAft>
                <a:spcPts val="0"/>
              </a:spcAft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45D3-B466-4294-81E5-DF70C85E1ED5}" type="datetime1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12553200" y="3168000"/>
            <a:ext cx="10944000" cy="9648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/>
            </a:lvl1pPr>
            <a:lvl2pPr marL="864000" indent="0">
              <a:spcAft>
                <a:spcPts val="0"/>
              </a:spcAft>
              <a:buFontTx/>
              <a:buNone/>
              <a:defRPr/>
            </a:lvl2pPr>
            <a:lvl3pPr marL="1728000" indent="0">
              <a:spcAft>
                <a:spcPts val="0"/>
              </a:spcAft>
              <a:buFontTx/>
              <a:buNone/>
              <a:defRPr/>
            </a:lvl3pPr>
            <a:lvl4pPr marL="2592000" indent="0">
              <a:spcAft>
                <a:spcPts val="0"/>
              </a:spcAft>
              <a:buFontTx/>
              <a:buNone/>
              <a:defRPr/>
            </a:lvl4pPr>
            <a:lvl5pPr marL="3456000" indent="0">
              <a:spcAft>
                <a:spcPts val="0"/>
              </a:spcAft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783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podnadpisem vpra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889200" y="1584000"/>
            <a:ext cx="10945181" cy="15120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381" y="3168000"/>
            <a:ext cx="10944000" cy="964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9A5E8-CD16-4C84-A9C9-7277518F91C7}" type="datetime1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12553200" y="3168000"/>
            <a:ext cx="10944000" cy="964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12553950" y="1692001"/>
            <a:ext cx="10942638" cy="1404000"/>
          </a:xfrm>
        </p:spPr>
        <p:txBody>
          <a:bodyPr>
            <a:normAutofit/>
          </a:bodyPr>
          <a:lstStyle>
            <a:lvl1pPr marL="0" indent="0">
              <a:lnSpc>
                <a:spcPts val="5520"/>
              </a:lnSpc>
              <a:buFontTx/>
              <a:buNone/>
              <a:defRPr sz="4800" b="1"/>
            </a:lvl1pPr>
          </a:lstStyle>
          <a:p>
            <a:pPr lvl="0"/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249688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s šedým blo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381" y="3168000"/>
            <a:ext cx="10944000" cy="964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6B53-33CA-4CD5-9E97-55558E153C9D}" type="datetime1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12553200" y="3168000"/>
            <a:ext cx="10944000" cy="2844000"/>
          </a:xfrm>
        </p:spPr>
        <p:txBody>
          <a:bodyPr/>
          <a:lstStyle/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8" name="Zástupný symbol pro obsah 2"/>
          <p:cNvSpPr>
            <a:spLocks noGrp="1"/>
          </p:cNvSpPr>
          <p:nvPr>
            <p:ph idx="14" hasCustomPrompt="1"/>
          </p:nvPr>
        </p:nvSpPr>
        <p:spPr>
          <a:xfrm>
            <a:off x="12553200" y="6084000"/>
            <a:ext cx="10944000" cy="5760000"/>
          </a:xfrm>
          <a:solidFill>
            <a:srgbClr val="ECECED"/>
          </a:solidFill>
        </p:spPr>
        <p:txBody>
          <a:bodyPr lIns="432000" tIns="288000" rIns="432000" bIns="288000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27978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ký obrázek s po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B45D3-B466-4294-81E5-DF70C85E1ED5}" type="datetime1">
              <a:rPr lang="cs-CZ" smtClean="0"/>
              <a:t>19.04.2021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3" hasCustomPrompt="1"/>
          </p:nvPr>
        </p:nvSpPr>
        <p:spPr>
          <a:xfrm>
            <a:off x="16514861" y="3168000"/>
            <a:ext cx="6982338" cy="9648000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/>
            </a:lvl1pPr>
            <a:lvl2pPr marL="864000" indent="0">
              <a:spcAft>
                <a:spcPts val="0"/>
              </a:spcAft>
              <a:buFontTx/>
              <a:buNone/>
              <a:defRPr/>
            </a:lvl2pPr>
            <a:lvl3pPr marL="1728000" indent="0">
              <a:spcAft>
                <a:spcPts val="0"/>
              </a:spcAft>
              <a:buFontTx/>
              <a:buNone/>
              <a:defRPr/>
            </a:lvl3pPr>
            <a:lvl4pPr marL="2592000" indent="0">
              <a:spcAft>
                <a:spcPts val="0"/>
              </a:spcAft>
              <a:buFontTx/>
              <a:buNone/>
              <a:defRPr/>
            </a:lvl4pPr>
            <a:lvl5pPr marL="3456000" indent="0">
              <a:spcAft>
                <a:spcPts val="0"/>
              </a:spcAft>
              <a:buFontTx/>
              <a:buNone/>
              <a:defRPr/>
            </a:lvl5pPr>
          </a:lstStyle>
          <a:p>
            <a:pPr lvl="0"/>
            <a:r>
              <a:rPr lang="cs-CZ" dirty="0"/>
              <a:t>Popis</a:t>
            </a:r>
          </a:p>
        </p:txBody>
      </p:sp>
      <p:sp>
        <p:nvSpPr>
          <p:cNvPr id="9" name="Zástupný symbol obrázku 8"/>
          <p:cNvSpPr>
            <a:spLocks noGrp="1"/>
          </p:cNvSpPr>
          <p:nvPr>
            <p:ph type="pic" sz="quarter" idx="14"/>
          </p:nvPr>
        </p:nvSpPr>
        <p:spPr>
          <a:xfrm>
            <a:off x="889000" y="3168650"/>
            <a:ext cx="14724000" cy="9647238"/>
          </a:xfrm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191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89200" y="1584000"/>
            <a:ext cx="22608000" cy="151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90381" y="3168000"/>
            <a:ext cx="22608000" cy="964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9200" y="13104000"/>
            <a:ext cx="180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fld id="{DDE96741-5DD2-48D0-967E-CB9954249865}" type="datetime1">
              <a:rPr lang="cs-CZ" smtClean="0"/>
              <a:pPr/>
              <a:t>19.04.2021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08000" y="13104000"/>
            <a:ext cx="206892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89200" y="925200"/>
            <a:ext cx="10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26E6C8D7-BF60-49EA-8FA7-A7C90BE4EA56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Obdélník 8"/>
          <p:cNvSpPr/>
          <p:nvPr userDrawn="1"/>
        </p:nvSpPr>
        <p:spPr>
          <a:xfrm>
            <a:off x="0" y="13551988"/>
            <a:ext cx="24386400" cy="16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84000"/>
            <a:ext cx="21672000" cy="3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200" y="475200"/>
            <a:ext cx="1915119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79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5" r:id="rId4"/>
    <p:sldLayoutId id="2147483658" r:id="rId5"/>
    <p:sldLayoutId id="2147483666" r:id="rId6"/>
    <p:sldLayoutId id="2147483660" r:id="rId7"/>
    <p:sldLayoutId id="2147483663" r:id="rId8"/>
    <p:sldLayoutId id="2147483668" r:id="rId9"/>
    <p:sldLayoutId id="2147483669" r:id="rId10"/>
    <p:sldLayoutId id="2147483670" r:id="rId11"/>
    <p:sldLayoutId id="2147483659" r:id="rId12"/>
    <p:sldLayoutId id="2147483661" r:id="rId13"/>
    <p:sldLayoutId id="2147483654" r:id="rId14"/>
    <p:sldLayoutId id="2147483662" r:id="rId15"/>
    <p:sldLayoutId id="2147483664" r:id="rId16"/>
  </p:sldLayoutIdLst>
  <p:hf hdr="0" ftr="0" dt="0"/>
  <p:txStyles>
    <p:titleStyle>
      <a:lvl1pPr algn="l" defTabSz="2177461" rtl="0" eaLnBrk="1" latinLnBrk="0" hangingPunct="1">
        <a:spcBef>
          <a:spcPct val="0"/>
        </a:spcBef>
        <a:buNone/>
        <a:defRPr sz="7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504000" indent="-504000" algn="l" defTabSz="2177461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accent1"/>
        </a:buClr>
        <a:buFont typeface="Wingdings 2" panose="05020102010507070707" pitchFamily="18" charset="2"/>
        <a:buChar char="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0" indent="-504000" algn="l" defTabSz="2177461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Wingdings 2" panose="05020102010507070707" pitchFamily="18" charset="2"/>
        <a:buChar char="¡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376000" indent="-504000" algn="l" defTabSz="2177461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Wingdings 2" panose="05020102010507070707" pitchFamily="18" charset="2"/>
        <a:buChar char="¡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3312000" indent="-504000" algn="l" defTabSz="2177461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Wingdings 2" panose="05020102010507070707" pitchFamily="18" charset="2"/>
        <a:buChar char="¡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248000" indent="-504000" algn="l" defTabSz="2177461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Wingdings 2" panose="05020102010507070707" pitchFamily="18" charset="2"/>
        <a:buChar char="¡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8017" indent="-544365" algn="l" defTabSz="21774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747" indent="-544365" algn="l" defTabSz="21774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5478" indent="-544365" algn="l" defTabSz="21774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4208" indent="-544365" algn="l" defTabSz="2177461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217746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730" algn="l" defTabSz="217746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461" algn="l" defTabSz="217746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6191" algn="l" defTabSz="217746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921" algn="l" defTabSz="217746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652" algn="l" defTabSz="217746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2382" algn="l" defTabSz="217746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1113" algn="l" defTabSz="217746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843" algn="l" defTabSz="2177461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320" userDrawn="1">
          <p15:clr>
            <a:srgbClr val="F26B43"/>
          </p15:clr>
        </p15:guide>
        <p15:guide id="2" pos="7681" userDrawn="1">
          <p15:clr>
            <a:srgbClr val="F26B43"/>
          </p15:clr>
        </p15:guide>
        <p15:guide id="3" orient="horz" pos="1100" userDrawn="1">
          <p15:clr>
            <a:srgbClr val="F26B43"/>
          </p15:clr>
        </p15:guide>
        <p15:guide id="4" orient="horz" pos="8085" userDrawn="1">
          <p15:clr>
            <a:srgbClr val="F26B43"/>
          </p15:clr>
        </p15:guide>
        <p15:guide id="5" pos="560" userDrawn="1">
          <p15:clr>
            <a:srgbClr val="F26B43"/>
          </p15:clr>
        </p15:guide>
        <p15:guide id="6" pos="1480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Návrh a realizace optimální osvětlovací soustavy</a:t>
            </a:r>
            <a:br>
              <a:rPr lang="cs-CZ" dirty="0" smtClean="0"/>
            </a:br>
            <a:r>
              <a:rPr lang="cs-CZ" dirty="0" smtClean="0"/>
              <a:t>venkovního pracovního prostoru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on-line seminář</a:t>
            </a:r>
            <a:endParaRPr lang="cs-CZ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Možnosti omezování rušivého světla generovaného venkovními osvětlovacími soustavami, 29. a 30. 4. 2021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 smtClean="0"/>
              <a:t>Ing. Ivo Ullman, Ph.D., senior specialista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68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Měření venkovního osvětlení v areálu elektrické stanice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10</a:t>
            </a:fld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idx="13"/>
          </p:nvPr>
        </p:nvSpPr>
        <p:spPr>
          <a:xfrm>
            <a:off x="8810005" y="3096000"/>
            <a:ext cx="15049672" cy="9720000"/>
          </a:xfrm>
        </p:spPr>
        <p:txBody>
          <a:bodyPr>
            <a:normAutofit/>
          </a:bodyPr>
          <a:lstStyle/>
          <a:p>
            <a:r>
              <a:rPr lang="cs-CZ" sz="4000" dirty="0" smtClean="0"/>
              <a:t>Měření kamerové a horizontální osvětlenosti hlídacího osvětlení</a:t>
            </a:r>
            <a:endParaRPr lang="cs-CZ" sz="4000" dirty="0"/>
          </a:p>
          <a:p>
            <a:r>
              <a:rPr lang="cs-CZ" sz="4000" dirty="0" smtClean="0"/>
              <a:t>Jasová analýza vstupů u domků sekundární techniky a úseků hlídacího osvětlení a její porovnání s výstupy kamerového systému</a:t>
            </a:r>
          </a:p>
          <a:p>
            <a:r>
              <a:rPr lang="cs-CZ" sz="4000" dirty="0" smtClean="0"/>
              <a:t>Měření osvětlenosti komunikací – vnitřní komunikace areálu</a:t>
            </a:r>
          </a:p>
          <a:p>
            <a:r>
              <a:rPr lang="cs-CZ" sz="4000" dirty="0" smtClean="0"/>
              <a:t>Měření horizontální a vertikální osvětlenosti přístrojů transformátoru, včetně přístrojů v terciáru</a:t>
            </a:r>
          </a:p>
          <a:p>
            <a:r>
              <a:rPr lang="cs-CZ" sz="4000" dirty="0"/>
              <a:t>Měření horizontální a vertikální osvětlenosti přístrojů </a:t>
            </a:r>
            <a:r>
              <a:rPr lang="cs-CZ" sz="4000" dirty="0" smtClean="0"/>
              <a:t>v poli rozvodny</a:t>
            </a:r>
          </a:p>
          <a:p>
            <a:r>
              <a:rPr lang="cs-CZ" sz="4000" dirty="0" smtClean="0"/>
              <a:t>Měření kamerové a horizontální osvětlenosti v prostoru hlavní vstupní brány</a:t>
            </a:r>
          </a:p>
          <a:p>
            <a:r>
              <a:rPr lang="cs-CZ" sz="4000" dirty="0" smtClean="0"/>
              <a:t>Měření rušivého světla pomocí jasového analyzátoru</a:t>
            </a:r>
            <a:endParaRPr lang="cs-CZ" sz="4000" dirty="0"/>
          </a:p>
        </p:txBody>
      </p:sp>
      <p:pic>
        <p:nvPicPr>
          <p:cNvPr id="8" name="Zástupný symbol pro obsah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1173" y="3394800"/>
            <a:ext cx="7056784" cy="6128290"/>
          </a:xfrm>
          <a:prstGeom prst="rect">
            <a:avLst/>
          </a:prstGeom>
        </p:spPr>
      </p:pic>
      <p:sp>
        <p:nvSpPr>
          <p:cNvPr id="9" name="Šipka: doprava 3"/>
          <p:cNvSpPr>
            <a:spLocks noChangeArrowheads="1"/>
          </p:cNvSpPr>
          <p:nvPr/>
        </p:nvSpPr>
        <p:spPr bwMode="auto">
          <a:xfrm rot="8720568">
            <a:off x="6199718" y="4874584"/>
            <a:ext cx="1786255" cy="494030"/>
          </a:xfrm>
          <a:prstGeom prst="rightArrow">
            <a:avLst>
              <a:gd name="adj1" fmla="val 50000"/>
              <a:gd name="adj2" fmla="val 9039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75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Metodika měření osvětlení pro elektrické stanice přenosové soustavy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400" b="1" dirty="0" smtClean="0"/>
              <a:t>Metodika měření odpovídá stávajícím normám</a:t>
            </a:r>
          </a:p>
          <a:p>
            <a:pPr lvl="0"/>
            <a:r>
              <a:rPr lang="cs-CZ" sz="4400" dirty="0"/>
              <a:t>ČEPS </a:t>
            </a:r>
            <a:r>
              <a:rPr lang="cs-CZ" sz="4400" dirty="0" smtClean="0"/>
              <a:t>TN/59/2020 </a:t>
            </a:r>
            <a:r>
              <a:rPr lang="cs-CZ" sz="4400" dirty="0"/>
              <a:t>Venkovní a vnitřní osvětlení v objektech elektrických stanic PS.</a:t>
            </a:r>
          </a:p>
          <a:p>
            <a:pPr lvl="0"/>
            <a:r>
              <a:rPr lang="cs-CZ" sz="4400" dirty="0"/>
              <a:t>ČSN EN 12 464-2 Světlo a osvětlení - Osvětlení pracovních prostorů - Část 2 Venkovní pracovní prostory.</a:t>
            </a:r>
          </a:p>
          <a:p>
            <a:pPr lvl="0"/>
            <a:r>
              <a:rPr lang="cs-CZ" sz="4400" dirty="0"/>
              <a:t>ČSN EN 13 201-2 ČSN EN 13201-2 Osvětlení pozemních komunikací - Část 2 Požadavky.</a:t>
            </a:r>
          </a:p>
          <a:p>
            <a:pPr lvl="0"/>
            <a:r>
              <a:rPr lang="cs-CZ" sz="4400" dirty="0"/>
              <a:t>ČSN CEN/TR 13 201-1 ČSN EN 13201-2 Osvětlení pozemních komunikací - Část 1 Návod pro výběr tříd osvětlení.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1249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Vyhodnocení měření osvětlení polí rozvodny</a:t>
            </a:r>
            <a:endParaRPr lang="cs-CZ" dirty="0"/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4817571"/>
              </p:ext>
            </p:extLst>
          </p:nvPr>
        </p:nvGraphicFramePr>
        <p:xfrm>
          <a:off x="1753221" y="3690442"/>
          <a:ext cx="18146015" cy="63367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4570"/>
                <a:gridCol w="1216236"/>
                <a:gridCol w="2224984"/>
                <a:gridCol w="2624774"/>
                <a:gridCol w="2715190"/>
                <a:gridCol w="2572505"/>
                <a:gridCol w="1699065"/>
                <a:gridCol w="2378691"/>
              </a:tblGrid>
              <a:tr h="2385825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Druh činnosti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Index podání barev </a:t>
                      </a:r>
                      <a:r>
                        <a:rPr lang="cs-CZ" sz="2400" dirty="0" err="1">
                          <a:effectLst/>
                        </a:rPr>
                        <a:t>Ra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Požadovaná osvětlenost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Em (</a:t>
                      </a:r>
                      <a:r>
                        <a:rPr lang="cs-CZ" sz="2400" dirty="0" err="1">
                          <a:effectLst/>
                        </a:rPr>
                        <a:t>lx</a:t>
                      </a:r>
                      <a:r>
                        <a:rPr lang="cs-CZ" sz="2400" dirty="0">
                          <a:effectLst/>
                        </a:rPr>
                        <a:t>)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Požadovaná rovnoměrnost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Uo (-)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Vypočtená Em (lx) + nejistoty měření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 ± 10 %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Vypočtená </a:t>
                      </a:r>
                      <a:r>
                        <a:rPr lang="cs-CZ" sz="2400" dirty="0" err="1">
                          <a:effectLst/>
                        </a:rPr>
                        <a:t>Uo</a:t>
                      </a:r>
                      <a:r>
                        <a:rPr lang="cs-CZ" sz="2400" dirty="0">
                          <a:effectLst/>
                        </a:rPr>
                        <a:t> (-) + nejistoty měření ± 10 %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Nejistota měření 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Výsledek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816356">
                <a:tc gridSpan="8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vyhodnocení měření osvětlení polí </a:t>
                      </a:r>
                      <a:r>
                        <a:rPr lang="cs-CZ" sz="2400" dirty="0" smtClean="0">
                          <a:effectLst/>
                        </a:rPr>
                        <a:t>rozvodny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56726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Úsek 6A –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Horizontální osvětlenost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70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50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0,40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52,0 ± 5,2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0,40 ± 0,040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±10 %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dodržen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156726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Úsek 6B – 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Horizontální osvětlenost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70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50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0,40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51,0 ± 5,1</a:t>
                      </a:r>
                      <a:endParaRPr lang="cs-CZ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0,39 ± 0,039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±10 %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dodržen</a:t>
                      </a:r>
                      <a:endParaRPr lang="cs-CZ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12</a:t>
            </a:fld>
            <a:endParaRPr lang="cs-CZ" dirty="0"/>
          </a:p>
        </p:txBody>
      </p:sp>
      <p:sp>
        <p:nvSpPr>
          <p:cNvPr id="9" name="Obdélník 8"/>
          <p:cNvSpPr/>
          <p:nvPr/>
        </p:nvSpPr>
        <p:spPr>
          <a:xfrm>
            <a:off x="1177157" y="10459194"/>
            <a:ext cx="208893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Osvětlení polí </a:t>
            </a:r>
            <a:r>
              <a:rPr lang="cs-CZ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rozvodny </a:t>
            </a:r>
            <a:r>
              <a:rPr lang="cs-CZ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splňuje požadované hodnoty na průměrnou udržovanou osvětlenost a </a:t>
            </a:r>
            <a:r>
              <a:rPr lang="cs-CZ" sz="4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rovnoměrnost </a:t>
            </a:r>
            <a:r>
              <a:rPr lang="cs-CZ"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odpovídá tak světelně technickému výpočtu a normativním požadavkům.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77098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3101" y="1458194"/>
            <a:ext cx="22608000" cy="1224136"/>
          </a:xfrm>
        </p:spPr>
        <p:txBody>
          <a:bodyPr>
            <a:noAutofit/>
          </a:bodyPr>
          <a:lstStyle/>
          <a:p>
            <a:r>
              <a:rPr lang="cs-CZ" sz="6000" dirty="0" smtClean="0"/>
              <a:t>Vyhodnocení jasové analýzy v prostoru elektrické stanice</a:t>
            </a:r>
            <a:endParaRPr lang="cs-CZ" sz="6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13</a:t>
            </a:fld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 rotWithShape="1">
          <a:blip r:embed="rId2"/>
          <a:srcRect l="17099" t="22840" r="16388" b="11325"/>
          <a:stretch/>
        </p:blipFill>
        <p:spPr bwMode="auto">
          <a:xfrm>
            <a:off x="1969200" y="3258394"/>
            <a:ext cx="18218069" cy="94330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896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200" y="1584000"/>
            <a:ext cx="22608000" cy="1458370"/>
          </a:xfrm>
        </p:spPr>
        <p:txBody>
          <a:bodyPr/>
          <a:lstStyle/>
          <a:p>
            <a:r>
              <a:rPr lang="cs-CZ" dirty="0" smtClean="0"/>
              <a:t>Rušivé světlo generováno do horního poloprostoru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14</a:t>
            </a:fld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349" y="3546426"/>
            <a:ext cx="12241360" cy="748883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1441655" y="11511305"/>
            <a:ext cx="203297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Rušivé světlo generováno umělými světelnými zdroji při pohledu na elektrickou stanici</a:t>
            </a:r>
            <a:endParaRPr lang="cs-CZ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(zapnuto pouze hlídací osvětlení v elektrické stanici) – pohled 1, část elektrické stanice 1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19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15</a:t>
            </a:fld>
            <a:endParaRPr lang="cs-CZ" dirty="0"/>
          </a:p>
        </p:txBody>
      </p:sp>
      <p:pic>
        <p:nvPicPr>
          <p:cNvPr id="5" name="Zástupný symbol pro obsah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213" y="2034258"/>
            <a:ext cx="16201800" cy="9721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1429199" y="11899354"/>
            <a:ext cx="199822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cs-CZ" sz="4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Rušivé světlo generováno umělými světelnými zdroji při pohledu na elektrickou stanici</a:t>
            </a:r>
            <a:endParaRPr lang="cs-CZ" sz="4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4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(zapnuto pouze hlídací osvětlení v elektrické stanici) – pohled 1, část elektrické stanice 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092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Řízení světelného toku LED svítidel pomocí DALI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Řízení hlídacího osvětlení v R245kV TR Bezděčín – DALI – </a:t>
            </a:r>
            <a:r>
              <a:rPr lang="cs-CZ" dirty="0" err="1" smtClean="0"/>
              <a:t>metalika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Řízení hlídacího osvětlení R420kV TR Prosenice – testování ve </a:t>
            </a:r>
            <a:r>
              <a:rPr lang="cs-CZ" dirty="0" err="1" smtClean="0"/>
              <a:t>vzathu</a:t>
            </a:r>
            <a:r>
              <a:rPr lang="cs-CZ" dirty="0" smtClean="0"/>
              <a:t> ke kamerovému systému TSFO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Zkušenosti s vizualizaci kamer při zhoršených klimatických podmínkách </a:t>
            </a:r>
            <a:br>
              <a:rPr lang="cs-CZ" dirty="0" smtClean="0"/>
            </a:br>
            <a:r>
              <a:rPr lang="cs-CZ" dirty="0" smtClean="0"/>
              <a:t>v TR Nošovice (silné sněžení, husté mlhy)</a:t>
            </a:r>
            <a:br>
              <a:rPr lang="cs-CZ" dirty="0" smtClean="0"/>
            </a:br>
            <a:endParaRPr lang="cs-CZ" dirty="0" smtClean="0"/>
          </a:p>
          <a:p>
            <a:r>
              <a:rPr lang="cs-CZ" dirty="0" smtClean="0"/>
              <a:t>Systém sběru provozních dat pomocí DALI u LED svítidel a pomocí PLC (PAC)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390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Definice základních požadavků na venkovní osvětlení v TN/59 (od roku 2010)</a:t>
            </a:r>
            <a:endParaRPr lang="cs-CZ" dirty="0"/>
          </a:p>
          <a:p>
            <a:r>
              <a:rPr lang="cs-CZ" dirty="0" smtClean="0"/>
              <a:t>Požadavky na osvětlovací soustavy </a:t>
            </a:r>
            <a:r>
              <a:rPr lang="cs-CZ" dirty="0" err="1" smtClean="0"/>
              <a:t>el.stanic</a:t>
            </a:r>
            <a:r>
              <a:rPr lang="cs-CZ" dirty="0" smtClean="0"/>
              <a:t> PS</a:t>
            </a:r>
          </a:p>
          <a:p>
            <a:r>
              <a:rPr lang="cs-CZ" dirty="0" smtClean="0"/>
              <a:t>Omezování rušivého světla při provozu osvětlení </a:t>
            </a:r>
            <a:r>
              <a:rPr lang="cs-CZ" dirty="0" err="1" smtClean="0"/>
              <a:t>el.stanic</a:t>
            </a:r>
            <a:endParaRPr lang="cs-CZ" dirty="0" smtClean="0"/>
          </a:p>
          <a:p>
            <a:r>
              <a:rPr lang="cs-CZ" dirty="0" smtClean="0"/>
              <a:t>Závěrečné měření po rekonstrukci venkovního osvětlení – zpětná vazba pro další projekty </a:t>
            </a:r>
          </a:p>
          <a:p>
            <a:r>
              <a:rPr lang="cs-CZ" dirty="0" smtClean="0"/>
              <a:t>Porovnání v okolními objekty ve vztahu k ovlivnění okolního prostředí rušivým světlem</a:t>
            </a:r>
          </a:p>
          <a:p>
            <a:r>
              <a:rPr lang="cs-CZ" dirty="0" smtClean="0"/>
              <a:t>Výsledky při realizaci řízení svítidel pomocí DALI</a:t>
            </a:r>
          </a:p>
          <a:p>
            <a:r>
              <a:rPr lang="cs-CZ" dirty="0" smtClean="0"/>
              <a:t>Cílem je bezpečný provoz dálkově ovládaných </a:t>
            </a:r>
            <a:r>
              <a:rPr lang="cs-CZ" dirty="0" err="1" smtClean="0"/>
              <a:t>el.stanic</a:t>
            </a:r>
            <a:r>
              <a:rPr lang="cs-CZ" dirty="0" smtClean="0"/>
              <a:t> s minimálním vlivem na okolí </a:t>
            </a:r>
            <a:br>
              <a:rPr lang="cs-CZ" dirty="0" smtClean="0"/>
            </a:br>
            <a:r>
              <a:rPr lang="cs-CZ" dirty="0" smtClean="0"/>
              <a:t>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275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4"/>
          </p:nvPr>
        </p:nvSpPr>
        <p:spPr>
          <a:xfrm>
            <a:off x="13202493" y="10216000"/>
            <a:ext cx="10072984" cy="900000"/>
          </a:xfrm>
        </p:spPr>
        <p:txBody>
          <a:bodyPr/>
          <a:lstStyle/>
          <a:p>
            <a:r>
              <a:rPr lang="cs-CZ" dirty="0" smtClean="0"/>
              <a:t>Ing. Ivo Ullman, Ph.D., senior specialista </a:t>
            </a:r>
            <a:br>
              <a:rPr lang="cs-CZ" dirty="0" smtClean="0"/>
            </a:br>
            <a:r>
              <a:rPr lang="cs-CZ" dirty="0" smtClean="0"/>
              <a:t>Oddělení silové zařízení a stavební část stanic PS</a:t>
            </a:r>
          </a:p>
          <a:p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 ullman@ceps.cz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55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Obsah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Technická norma ČEPS – TN/59/2020 Venkovní a vnitřní osvětlení v objektech elektrických stanic PS</a:t>
            </a:r>
          </a:p>
          <a:p>
            <a:r>
              <a:rPr lang="cs-CZ" dirty="0" smtClean="0"/>
              <a:t>Omezování rušivého světla ve venkovních </a:t>
            </a:r>
            <a:r>
              <a:rPr lang="cs-CZ" dirty="0" err="1" smtClean="0"/>
              <a:t>el.stanicích</a:t>
            </a:r>
            <a:r>
              <a:rPr lang="cs-CZ" dirty="0" smtClean="0"/>
              <a:t> ČEPS</a:t>
            </a:r>
          </a:p>
          <a:p>
            <a:r>
              <a:rPr lang="cs-CZ" dirty="0" smtClean="0"/>
              <a:t>Světelné studie</a:t>
            </a:r>
          </a:p>
          <a:p>
            <a:r>
              <a:rPr lang="cs-CZ" dirty="0" smtClean="0"/>
              <a:t>Závěrečné měření venkovních osvětlovacích soustav</a:t>
            </a:r>
          </a:p>
          <a:p>
            <a:r>
              <a:rPr lang="cs-CZ" dirty="0"/>
              <a:t>Řízení osvětlovacích soustav s LED svítidly</a:t>
            </a:r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33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TN/59/2020 Venkovní a vnitřní osvětlení </a:t>
            </a:r>
            <a:br>
              <a:rPr lang="cs-CZ" dirty="0" smtClean="0"/>
            </a:br>
            <a:r>
              <a:rPr lang="cs-CZ" dirty="0" smtClean="0"/>
              <a:t>v objektech elektrických stanic PS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VENKOVNÍ OSVĚTLENÍ</a:t>
            </a:r>
          </a:p>
          <a:p>
            <a:pPr marL="0" indent="0">
              <a:buNone/>
            </a:pPr>
            <a:r>
              <a:rPr lang="cs-CZ" dirty="0" smtClean="0"/>
              <a:t>Omezení rušivého světla </a:t>
            </a:r>
            <a:endParaRPr lang="cs-CZ" dirty="0"/>
          </a:p>
          <a:p>
            <a:r>
              <a:rPr lang="cs-CZ" dirty="0" smtClean="0"/>
              <a:t>HLÍDACÍ OSVĚTLENÍ</a:t>
            </a:r>
            <a:endParaRPr lang="cs-CZ" dirty="0"/>
          </a:p>
          <a:p>
            <a:r>
              <a:rPr lang="cs-CZ" dirty="0" smtClean="0"/>
              <a:t>OSVĚTLENÍ KOMUNIKACÍ</a:t>
            </a:r>
            <a:endParaRPr lang="cs-CZ" dirty="0"/>
          </a:p>
          <a:p>
            <a:r>
              <a:rPr lang="cs-CZ" dirty="0" smtClean="0"/>
              <a:t>PROVOZNÍ OSVĚTLENÍ</a:t>
            </a:r>
          </a:p>
          <a:p>
            <a:r>
              <a:rPr lang="cs-CZ" dirty="0" smtClean="0"/>
              <a:t>PŘÍDAVNÉ OSVĚTLENÍ</a:t>
            </a:r>
          </a:p>
          <a:p>
            <a:pPr marL="0" indent="0">
              <a:buNone/>
            </a:pPr>
            <a:r>
              <a:rPr lang="cs-CZ" dirty="0" smtClean="0"/>
              <a:t>Vazba venkovního osvětlení na kamerový systém TSFO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49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9200" y="1584000"/>
            <a:ext cx="22608000" cy="1674394"/>
          </a:xfrm>
        </p:spPr>
        <p:txBody>
          <a:bodyPr/>
          <a:lstStyle/>
          <a:p>
            <a:r>
              <a:rPr lang="cs-CZ" dirty="0" smtClean="0"/>
              <a:t>Omezení rušivého světla (světelný smog)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0381" y="3557194"/>
            <a:ext cx="22608000" cy="9277744"/>
          </a:xfrm>
        </p:spPr>
        <p:txBody>
          <a:bodyPr/>
          <a:lstStyle/>
          <a:p>
            <a:r>
              <a:rPr lang="cs-CZ" b="1" dirty="0" smtClean="0"/>
              <a:t>Návrh svítidel </a:t>
            </a:r>
            <a:r>
              <a:rPr lang="cs-CZ" dirty="0" smtClean="0"/>
              <a:t>–  ČSN EN12464-2 tab. 2 Přípustné maximum rušivého světla</a:t>
            </a:r>
            <a:r>
              <a:rPr lang="cs-CZ" dirty="0"/>
              <a:t> </a:t>
            </a:r>
          </a:p>
          <a:p>
            <a:pPr lvl="1"/>
            <a:r>
              <a:rPr lang="cs-CZ" dirty="0" smtClean="0"/>
              <a:t>Doporučené zařazení – zóna E2, max. 5% světelného toku jdoucího ze svítidel do horního poloprostoru</a:t>
            </a:r>
          </a:p>
          <a:p>
            <a:r>
              <a:rPr lang="cs-CZ" b="1" dirty="0" smtClean="0"/>
              <a:t>Světelná studie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posoudí stávající stav venkovního osvětlení a nové řešení osvětlovací soustavy </a:t>
            </a:r>
            <a:endParaRPr lang="cs-CZ" dirty="0"/>
          </a:p>
          <a:p>
            <a:pPr lvl="1"/>
            <a:r>
              <a:rPr lang="cs-CZ" dirty="0" smtClean="0"/>
              <a:t>Světelně-technické zhodnocení</a:t>
            </a:r>
          </a:p>
          <a:p>
            <a:pPr lvl="1"/>
            <a:r>
              <a:rPr lang="cs-CZ" dirty="0" smtClean="0"/>
              <a:t>Ověření zatřídění </a:t>
            </a:r>
            <a:r>
              <a:rPr lang="cs-CZ" dirty="0" err="1" smtClean="0"/>
              <a:t>el.stanice</a:t>
            </a:r>
            <a:r>
              <a:rPr lang="cs-CZ" dirty="0" smtClean="0"/>
              <a:t> do environmentální zóny</a:t>
            </a:r>
          </a:p>
          <a:p>
            <a:pPr lvl="1"/>
            <a:r>
              <a:rPr lang="cs-CZ" dirty="0" smtClean="0"/>
              <a:t>Doporučení pro návrh nové osvětlovací soustavy</a:t>
            </a:r>
          </a:p>
          <a:p>
            <a:pPr lvl="1"/>
            <a:r>
              <a:rPr lang="cs-CZ" dirty="0" smtClean="0"/>
              <a:t>Doporučení pro provoz osvětlovacích soustav z hlediska eliminace rušivého světla mimo areál stanice a v horním poloprostoru</a:t>
            </a:r>
          </a:p>
          <a:p>
            <a:pPr lvl="1"/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9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Příloha č. 2 – TN/59/2020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1416" y="4263413"/>
            <a:ext cx="22608000" cy="8622938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Stanovení environmentálních zón pro elektrické stanice</a:t>
            </a:r>
            <a:br>
              <a:rPr lang="cs-CZ" dirty="0"/>
            </a:br>
            <a:r>
              <a:rPr lang="cs-CZ" dirty="0"/>
              <a:t>s ohledem na omezení rušivého světla dle ČSN EN </a:t>
            </a:r>
            <a:r>
              <a:rPr lang="cs-CZ" dirty="0" smtClean="0"/>
              <a:t>12464-2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4000" b="1" dirty="0"/>
              <a:t>Environmentální zóna</a:t>
            </a:r>
            <a:r>
              <a:rPr lang="cs-CZ" sz="4000" dirty="0"/>
              <a:t> </a:t>
            </a:r>
            <a:r>
              <a:rPr lang="cs-CZ" sz="4000" b="1" dirty="0"/>
              <a:t>E1</a:t>
            </a:r>
            <a:r>
              <a:rPr lang="cs-CZ" sz="4000" dirty="0"/>
              <a:t> – pro </a:t>
            </a:r>
            <a:r>
              <a:rPr lang="cs-CZ" sz="4000" b="1" dirty="0"/>
              <a:t>TR Týnec</a:t>
            </a:r>
            <a:r>
              <a:rPr lang="cs-CZ" sz="4000" dirty="0"/>
              <a:t>, </a:t>
            </a:r>
            <a:r>
              <a:rPr lang="cs-CZ" sz="4000" b="1" dirty="0"/>
              <a:t>TR </a:t>
            </a:r>
            <a:r>
              <a:rPr lang="cs-CZ" sz="4000" b="1" dirty="0" smtClean="0"/>
              <a:t>Dasný</a:t>
            </a:r>
            <a:r>
              <a:rPr lang="cs-CZ" sz="4000" dirty="0" smtClean="0"/>
              <a:t> (</a:t>
            </a:r>
            <a:r>
              <a:rPr lang="cs-CZ" sz="4000" dirty="0"/>
              <a:t>v jejich blízkosti se nachází chráněné krajinné oblasti nebo observatoře)</a:t>
            </a:r>
            <a:endParaRPr lang="cs-CZ" sz="4000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5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141083"/>
              </p:ext>
            </p:extLst>
          </p:nvPr>
        </p:nvGraphicFramePr>
        <p:xfrm>
          <a:off x="2761333" y="5850682"/>
          <a:ext cx="14113568" cy="487233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9402121"/>
                <a:gridCol w="4711447"/>
              </a:tblGrid>
              <a:tr h="1236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Elektrická stanice - Transformovna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88645" algn="l"/>
                        </a:tabLst>
                      </a:pPr>
                      <a:r>
                        <a:rPr lang="cs-CZ" sz="2800">
                          <a:effectLst/>
                        </a:rPr>
                        <a:t>Environmentální. zóna</a:t>
                      </a:r>
                      <a:endParaRPr lang="cs-CZ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63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TR </a:t>
                      </a:r>
                      <a:r>
                        <a:rPr lang="cs-CZ" sz="2800" dirty="0" smtClean="0">
                          <a:effectLst/>
                        </a:rPr>
                        <a:t>Nošovice</a:t>
                      </a:r>
                      <a:endParaRPr lang="cs-CZ" sz="28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 smtClean="0">
                          <a:effectLst/>
                        </a:rPr>
                        <a:t>E2</a:t>
                      </a:r>
                      <a:endParaRPr lang="cs-CZ" sz="28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599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TR </a:t>
                      </a:r>
                      <a:r>
                        <a:rPr lang="cs-CZ" sz="2800" dirty="0" err="1">
                          <a:effectLst/>
                        </a:rPr>
                        <a:t>Kletné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E2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8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TR Lískovec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E2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8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TR </a:t>
                      </a:r>
                      <a:r>
                        <a:rPr lang="cs-CZ" sz="2800" dirty="0" smtClean="0">
                          <a:effectLst/>
                        </a:rPr>
                        <a:t>Týnec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cs-CZ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8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TR Prosenice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E2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181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TR </a:t>
                      </a:r>
                      <a:r>
                        <a:rPr lang="cs-CZ" sz="2800" dirty="0" smtClean="0">
                          <a:effectLst/>
                        </a:rPr>
                        <a:t>Dasný</a:t>
                      </a:r>
                      <a:endParaRPr lang="cs-CZ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r>
                        <a:rPr lang="cs-CZ" sz="2800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endParaRPr lang="cs-CZ" sz="2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36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HLÍDACÍ OSVĚTLENÍ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Osvětlení perimetru areálu </a:t>
            </a:r>
            <a:r>
              <a:rPr lang="cs-CZ" dirty="0" err="1" smtClean="0"/>
              <a:t>el.stanice</a:t>
            </a:r>
            <a:r>
              <a:rPr lang="cs-CZ" dirty="0" smtClean="0"/>
              <a:t> pro zajištění funkčnosti kamerových systémů.</a:t>
            </a:r>
          </a:p>
          <a:p>
            <a:r>
              <a:rPr lang="cs-CZ" dirty="0" smtClean="0"/>
              <a:t>Požadavky na osvětlení</a:t>
            </a:r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Svítidla</a:t>
            </a:r>
            <a:br>
              <a:rPr lang="cs-CZ" dirty="0" smtClean="0"/>
            </a:br>
            <a:r>
              <a:rPr lang="cs-CZ" dirty="0" smtClean="0"/>
              <a:t>LED svítidla s vyzařovací charakteristikou pro osvětlení komunikací</a:t>
            </a:r>
            <a:br>
              <a:rPr lang="cs-CZ" dirty="0" smtClean="0"/>
            </a:br>
            <a:r>
              <a:rPr lang="cs-CZ" dirty="0" smtClean="0"/>
              <a:t>životnost svítidla 100 000 hodin, krytí IP 65, Třída I.</a:t>
            </a:r>
            <a:br>
              <a:rPr lang="cs-CZ" dirty="0" smtClean="0"/>
            </a:br>
            <a:r>
              <a:rPr lang="cs-CZ" dirty="0" smtClean="0"/>
              <a:t>svítidla s plochými skly</a:t>
            </a:r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6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71967"/>
              </p:ext>
            </p:extLst>
          </p:nvPr>
        </p:nvGraphicFramePr>
        <p:xfrm>
          <a:off x="3337395" y="5490642"/>
          <a:ext cx="15553729" cy="27011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12258"/>
                <a:gridCol w="1530170"/>
                <a:gridCol w="1567975"/>
                <a:gridCol w="1494166"/>
                <a:gridCol w="1449160"/>
              </a:tblGrid>
              <a:tr h="1584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Druh prostoru, úkonu nebo činnosti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 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Ē</a:t>
                      </a:r>
                      <a:r>
                        <a:rPr lang="cs-CZ" sz="4000" baseline="-25000">
                          <a:effectLst/>
                        </a:rPr>
                        <a:t>m</a:t>
                      </a:r>
                      <a:endParaRPr lang="cs-CZ" sz="4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 [lx]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U</a:t>
                      </a:r>
                      <a:r>
                        <a:rPr lang="cs-CZ" sz="4000" baseline="-25000">
                          <a:effectLst/>
                        </a:rPr>
                        <a:t>o</a:t>
                      </a:r>
                      <a:endParaRPr lang="cs-CZ" sz="4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  -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GR</a:t>
                      </a:r>
                      <a:r>
                        <a:rPr lang="cs-CZ" sz="4000" baseline="-25000">
                          <a:effectLst/>
                        </a:rPr>
                        <a:t>L</a:t>
                      </a:r>
                      <a:endParaRPr lang="cs-CZ" sz="4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 - 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R</a:t>
                      </a:r>
                      <a:r>
                        <a:rPr lang="cs-CZ" sz="4000" baseline="-25000">
                          <a:effectLst/>
                        </a:rPr>
                        <a:t>a</a:t>
                      </a:r>
                      <a:endParaRPr lang="cs-CZ" sz="4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  - 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1169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venkovní rozvodny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  10 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0,40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 45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 20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OSVĚTLENÍ KOMUNIKACÍ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Osvětlení důležitých vnitřních komunikací, cest a chodníků pro bezpečný pohyb a provoz mechanizace za snížené viditelnosti. </a:t>
            </a:r>
          </a:p>
          <a:p>
            <a:r>
              <a:rPr lang="cs-CZ" dirty="0" smtClean="0"/>
              <a:t>Požadavky na osvětlení</a:t>
            </a:r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r>
              <a:rPr lang="cs-CZ" dirty="0" smtClean="0"/>
              <a:t>Osvětlení komunikací u vjezdové brány </a:t>
            </a:r>
            <a:r>
              <a:rPr lang="cs-CZ" dirty="0" err="1"/>
              <a:t>Ē</a:t>
            </a:r>
            <a:r>
              <a:rPr lang="cs-CZ" baseline="-25000" dirty="0" err="1"/>
              <a:t>m</a:t>
            </a:r>
            <a:r>
              <a:rPr lang="cs-CZ" baseline="-25000" dirty="0"/>
              <a:t> </a:t>
            </a:r>
            <a:r>
              <a:rPr lang="cs-CZ" dirty="0"/>
              <a:t>≥ 50 </a:t>
            </a:r>
            <a:r>
              <a:rPr lang="cs-CZ" dirty="0" err="1"/>
              <a:t>lx</a:t>
            </a:r>
            <a:r>
              <a:rPr lang="cs-CZ" dirty="0" smtClean="0"/>
              <a:t>  </a:t>
            </a:r>
          </a:p>
          <a:p>
            <a:r>
              <a:rPr lang="cs-CZ" dirty="0" smtClean="0"/>
              <a:t>Svítidla</a:t>
            </a:r>
            <a:br>
              <a:rPr lang="cs-CZ" dirty="0" smtClean="0"/>
            </a:br>
            <a:r>
              <a:rPr lang="cs-CZ" dirty="0" smtClean="0"/>
              <a:t>LED svítidla s vyzařovací charakteristikou pro osvětlení komunikací</a:t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7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2920820"/>
              </p:ext>
            </p:extLst>
          </p:nvPr>
        </p:nvGraphicFramePr>
        <p:xfrm>
          <a:off x="3337395" y="5778673"/>
          <a:ext cx="15553729" cy="31249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12258"/>
                <a:gridCol w="1530170"/>
                <a:gridCol w="1567975"/>
                <a:gridCol w="1494166"/>
                <a:gridCol w="1449160"/>
              </a:tblGrid>
              <a:tr h="12961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Druh prostoru, úkonu nebo činnosti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 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 </a:t>
                      </a:r>
                      <a:r>
                        <a:rPr lang="cs-CZ" sz="4000" dirty="0" err="1">
                          <a:effectLst/>
                        </a:rPr>
                        <a:t>Ē</a:t>
                      </a:r>
                      <a:r>
                        <a:rPr lang="cs-CZ" sz="4000" baseline="-25000" dirty="0" err="1">
                          <a:effectLst/>
                        </a:rPr>
                        <a:t>m</a:t>
                      </a:r>
                      <a:endParaRPr lang="cs-CZ" sz="4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  [</a:t>
                      </a:r>
                      <a:r>
                        <a:rPr lang="cs-CZ" sz="4000" dirty="0" err="1">
                          <a:effectLst/>
                        </a:rPr>
                        <a:t>lx</a:t>
                      </a:r>
                      <a:r>
                        <a:rPr lang="cs-CZ" sz="4000" dirty="0">
                          <a:effectLst/>
                        </a:rPr>
                        <a:t>]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U</a:t>
                      </a:r>
                      <a:r>
                        <a:rPr lang="cs-CZ" sz="4000" baseline="-25000">
                          <a:effectLst/>
                        </a:rPr>
                        <a:t>o</a:t>
                      </a:r>
                      <a:endParaRPr lang="cs-CZ" sz="40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  -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GR</a:t>
                      </a:r>
                      <a:r>
                        <a:rPr lang="cs-CZ" sz="4000" baseline="-25000" dirty="0">
                          <a:effectLst/>
                        </a:rPr>
                        <a:t>L</a:t>
                      </a:r>
                      <a:endParaRPr lang="cs-CZ" sz="4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  - 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 </a:t>
                      </a:r>
                      <a:r>
                        <a:rPr lang="cs-CZ" sz="4000" dirty="0" err="1">
                          <a:effectLst/>
                        </a:rPr>
                        <a:t>R</a:t>
                      </a:r>
                      <a:r>
                        <a:rPr lang="cs-CZ" sz="4000" baseline="-25000" dirty="0" err="1">
                          <a:effectLst/>
                        </a:rPr>
                        <a:t>a</a:t>
                      </a:r>
                      <a:endParaRPr lang="cs-CZ" sz="4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   - 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4718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dirty="0" smtClean="0">
                          <a:effectLst/>
                        </a:rPr>
                        <a:t>Komunikace vyhrazené pro</a:t>
                      </a:r>
                      <a:r>
                        <a:rPr lang="cs-CZ" sz="4000" baseline="0" dirty="0" smtClean="0">
                          <a:effectLst/>
                        </a:rPr>
                        <a:t> pomalu jedoucí vozidla (max. 10 km/hod)</a:t>
                      </a:r>
                      <a:br>
                        <a:rPr lang="cs-CZ" sz="4000" baseline="0" dirty="0" smtClean="0">
                          <a:effectLst/>
                        </a:rPr>
                      </a:br>
                      <a:r>
                        <a:rPr lang="cs-CZ" sz="4000" baseline="0" dirty="0" smtClean="0">
                          <a:effectLst/>
                        </a:rPr>
                        <a:t>a chodce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   10 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 0,40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  </a:t>
                      </a:r>
                      <a:r>
                        <a:rPr lang="cs-CZ" sz="4000" dirty="0" smtClean="0">
                          <a:effectLst/>
                        </a:rPr>
                        <a:t>50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 20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11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PROVOZNÍ OSVĚTLENÍ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31733" y="3404143"/>
            <a:ext cx="22608000" cy="964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Osvětlení technologických celků tak, aby mohla být prováděna celková kontrola zařízení. Při opravách lze doplnit mobilním osvětlovacím zařízením.</a:t>
            </a:r>
          </a:p>
          <a:p>
            <a:r>
              <a:rPr lang="cs-CZ" dirty="0" smtClean="0"/>
              <a:t>Požadavky na osvětlení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8</a:t>
            </a:fld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00210"/>
              </p:ext>
            </p:extLst>
          </p:nvPr>
        </p:nvGraphicFramePr>
        <p:xfrm>
          <a:off x="2257277" y="5994697"/>
          <a:ext cx="16489831" cy="5832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084751"/>
                <a:gridCol w="1622265"/>
                <a:gridCol w="1662343"/>
                <a:gridCol w="1584092"/>
                <a:gridCol w="1536380"/>
              </a:tblGrid>
              <a:tr h="20009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Druh prostoru, úkonu nebo činnosti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 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 Ē</a:t>
                      </a:r>
                      <a:r>
                        <a:rPr lang="cs-CZ" sz="4000" baseline="-25000">
                          <a:effectLst/>
                        </a:rPr>
                        <a:t>m</a:t>
                      </a:r>
                      <a:endParaRPr lang="cs-CZ" sz="4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 [lx]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U</a:t>
                      </a:r>
                      <a:r>
                        <a:rPr lang="cs-CZ" sz="4000" baseline="-25000">
                          <a:effectLst/>
                        </a:rPr>
                        <a:t>o</a:t>
                      </a:r>
                      <a:endParaRPr lang="cs-CZ" sz="4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  -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GR</a:t>
                      </a:r>
                      <a:r>
                        <a:rPr lang="cs-CZ" sz="4000" baseline="-25000">
                          <a:effectLst/>
                        </a:rPr>
                        <a:t>L</a:t>
                      </a:r>
                      <a:endParaRPr lang="cs-CZ" sz="4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 - 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 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R</a:t>
                      </a:r>
                      <a:r>
                        <a:rPr lang="cs-CZ" sz="4000" baseline="-25000">
                          <a:effectLst/>
                        </a:rPr>
                        <a:t>a</a:t>
                      </a:r>
                      <a:endParaRPr lang="cs-CZ" sz="400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  - 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1637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Pochůzkové trasy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   5          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 0,25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  50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20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3339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celková kontrola zařízení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 50  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0,40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 50  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 20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 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  <a:tr h="133397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oprava elektrických zařízení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(za použití mobilního osvětlení)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200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0,50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>
                          <a:effectLst/>
                        </a:rPr>
                        <a:t>   45</a:t>
                      </a:r>
                      <a:endParaRPr lang="cs-CZ" sz="4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</a:rPr>
                        <a:t>  60</a:t>
                      </a:r>
                      <a:endParaRPr lang="cs-CZ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0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Vazba venkovního osvětlení </a:t>
            </a:r>
            <a:br>
              <a:rPr lang="cs-CZ" dirty="0" smtClean="0"/>
            </a:br>
            <a:r>
              <a:rPr lang="cs-CZ" dirty="0" smtClean="0"/>
              <a:t>na kamerový systém TSFO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Vhodné typy svítidel pro místa snímaná kamerovým systémem </a:t>
            </a:r>
            <a:r>
              <a:rPr lang="cs-CZ" b="1" dirty="0" smtClean="0"/>
              <a:t>CCTV </a:t>
            </a:r>
            <a:endParaRPr lang="cs-CZ" b="1" dirty="0"/>
          </a:p>
          <a:p>
            <a:pPr lvl="1"/>
            <a:r>
              <a:rPr lang="cs-CZ" dirty="0"/>
              <a:t>LED svítidla s plochým sklem (neoslňují kamery a mají okamžitý </a:t>
            </a:r>
            <a:r>
              <a:rPr lang="cs-CZ" dirty="0" smtClean="0"/>
              <a:t>náběh)</a:t>
            </a:r>
            <a:br>
              <a:rPr lang="cs-CZ" dirty="0" smtClean="0"/>
            </a:br>
            <a:endParaRPr lang="cs-CZ" dirty="0" smtClean="0"/>
          </a:p>
          <a:p>
            <a:r>
              <a:rPr lang="cs-CZ" b="1" dirty="0"/>
              <a:t>Koordinace projektů osvětlení a kamerového </a:t>
            </a:r>
            <a:r>
              <a:rPr lang="cs-CZ" b="1" dirty="0" smtClean="0"/>
              <a:t>systému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400" dirty="0"/>
              <a:t>Projektant kamerového systému poskytne projektantovi osvětlení podklady:</a:t>
            </a:r>
            <a:r>
              <a:rPr lang="cs-CZ" sz="4400" dirty="0" smtClean="0"/>
              <a:t> </a:t>
            </a:r>
            <a:endParaRPr lang="cs-CZ" sz="4400" dirty="0"/>
          </a:p>
          <a:p>
            <a:pPr lvl="1"/>
            <a:r>
              <a:rPr lang="cs-CZ" sz="4400" dirty="0"/>
              <a:t>rozmístění a typy </a:t>
            </a:r>
            <a:r>
              <a:rPr lang="cs-CZ" sz="4400" dirty="0" smtClean="0"/>
              <a:t>kamer</a:t>
            </a:r>
          </a:p>
          <a:p>
            <a:pPr lvl="1"/>
            <a:r>
              <a:rPr lang="cs-CZ" sz="4400" dirty="0"/>
              <a:t>umístění kamer provést tak, aby stožáry od osvětlení nebránily v pohledu </a:t>
            </a:r>
            <a:r>
              <a:rPr lang="cs-CZ" sz="4400" dirty="0" smtClean="0"/>
              <a:t>kamery</a:t>
            </a:r>
          </a:p>
          <a:p>
            <a:pPr lvl="1"/>
            <a:r>
              <a:rPr lang="cs-CZ" sz="4400" dirty="0"/>
              <a:t>u pevných kamer předpokládaný směr a úhel </a:t>
            </a:r>
            <a:r>
              <a:rPr lang="cs-CZ" sz="4400" dirty="0" smtClean="0"/>
              <a:t>záběru</a:t>
            </a:r>
          </a:p>
          <a:p>
            <a:pPr lvl="1"/>
            <a:r>
              <a:rPr lang="cs-CZ" sz="4400" dirty="0"/>
              <a:t>u otočných kamer definování předpokládaných zájmových oblastí pro snímané scény kamerou</a:t>
            </a:r>
            <a:endParaRPr lang="cs-CZ" sz="4400" dirty="0" smtClean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6C8D7-BF60-49EA-8FA7-A7C90BE4EA56}" type="slidenum">
              <a:rPr lang="cs-CZ" smtClean="0"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56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ČEPS 2017 16:9">
  <a:themeElements>
    <a:clrScheme name="ČEPS 2017">
      <a:dk1>
        <a:sysClr val="windowText" lastClr="000000"/>
      </a:dk1>
      <a:lt1>
        <a:sysClr val="window" lastClr="FFFFFF"/>
      </a:lt1>
      <a:dk2>
        <a:srgbClr val="67676E"/>
      </a:dk2>
      <a:lt2>
        <a:srgbClr val="B1B2B7"/>
      </a:lt2>
      <a:accent1>
        <a:srgbClr val="BF2A34"/>
      </a:accent1>
      <a:accent2>
        <a:srgbClr val="B1B2B7"/>
      </a:accent2>
      <a:accent3>
        <a:srgbClr val="623080"/>
      </a:accent3>
      <a:accent4>
        <a:srgbClr val="13B9F1"/>
      </a:accent4>
      <a:accent5>
        <a:srgbClr val="005C84"/>
      </a:accent5>
      <a:accent6>
        <a:srgbClr val="FDC82F"/>
      </a:accent6>
      <a:hlink>
        <a:srgbClr val="BF2A34"/>
      </a:hlink>
      <a:folHlink>
        <a:srgbClr val="BF2A34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zentace1" id="{7A04F6FD-8B96-4FDB-8AF8-C7EBEB5F2828}" vid="{1860EF6F-1AE0-4F26-968A-B8E17808610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CEPS_prezentace_16x9</Template>
  <TotalTime>0</TotalTime>
  <Words>713</Words>
  <Application>Microsoft Office PowerPoint</Application>
  <PresentationFormat>Vlastní</PresentationFormat>
  <Paragraphs>225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 2</vt:lpstr>
      <vt:lpstr>ČEPS 2017 16:9</vt:lpstr>
      <vt:lpstr>Návrh a realizace optimální osvětlovací soustavy venkovního pracovního prostoru</vt:lpstr>
      <vt:lpstr>Obsah prezentace</vt:lpstr>
      <vt:lpstr>TN/59/2020 Venkovní a vnitřní osvětlení  v objektech elektrických stanic PS</vt:lpstr>
      <vt:lpstr>Omezení rušivého světla (světelný smog)</vt:lpstr>
      <vt:lpstr>Příloha č. 2 – TN/59/2020</vt:lpstr>
      <vt:lpstr>HLÍDACÍ OSVĚTLENÍ</vt:lpstr>
      <vt:lpstr>OSVĚTLENÍ KOMUNIKACÍ</vt:lpstr>
      <vt:lpstr>PROVOZNÍ OSVĚTLENÍ</vt:lpstr>
      <vt:lpstr>Vazba venkovního osvětlení  na kamerový systém TSFO</vt:lpstr>
      <vt:lpstr>Měření venkovního osvětlení v areálu elektrické stanice</vt:lpstr>
      <vt:lpstr>Metodika měření osvětlení pro elektrické stanice přenosové soustavy</vt:lpstr>
      <vt:lpstr>Vyhodnocení měření osvětlení polí rozvodny</vt:lpstr>
      <vt:lpstr>Vyhodnocení jasové analýzy v prostoru elektrické stanice</vt:lpstr>
      <vt:lpstr>Rušivé světlo generováno do horního poloprostoru</vt:lpstr>
      <vt:lpstr>Prezentace aplikace PowerPoint</vt:lpstr>
      <vt:lpstr>Řízení světelného toku LED svítidel pomocí DALI</vt:lpstr>
      <vt:lpstr>Závěrečné shrnutí</vt:lpstr>
      <vt:lpstr>Děkuji za pozornost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2020-03-27T08:01:11Z</dcterms:created>
  <dcterms:modified xsi:type="dcterms:W3CDTF">2021-04-20T09:46:25Z</dcterms:modified>
</cp:coreProperties>
</file>